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21674138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9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267" y="1995312"/>
            <a:ext cx="16255604" cy="4244622"/>
          </a:xfrm>
        </p:spPr>
        <p:txBody>
          <a:bodyPr anchor="b"/>
          <a:lstStyle>
            <a:lvl1pPr algn="ctr">
              <a:defRPr sz="10666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267" y="6403623"/>
            <a:ext cx="16255604" cy="2943577"/>
          </a:xfrm>
        </p:spPr>
        <p:txBody>
          <a:bodyPr/>
          <a:lstStyle>
            <a:lvl1pPr marL="0" indent="0" algn="ctr">
              <a:buNone/>
              <a:defRPr sz="4266"/>
            </a:lvl1pPr>
            <a:lvl2pPr marL="812764" indent="0" algn="ctr">
              <a:buNone/>
              <a:defRPr sz="3555"/>
            </a:lvl2pPr>
            <a:lvl3pPr marL="1625529" indent="0" algn="ctr">
              <a:buNone/>
              <a:defRPr sz="3200"/>
            </a:lvl3pPr>
            <a:lvl4pPr marL="2438293" indent="0" algn="ctr">
              <a:buNone/>
              <a:defRPr sz="2844"/>
            </a:lvl4pPr>
            <a:lvl5pPr marL="3251058" indent="0" algn="ctr">
              <a:buNone/>
              <a:defRPr sz="2844"/>
            </a:lvl5pPr>
            <a:lvl6pPr marL="4063822" indent="0" algn="ctr">
              <a:buNone/>
              <a:defRPr sz="2844"/>
            </a:lvl6pPr>
            <a:lvl7pPr marL="4876587" indent="0" algn="ctr">
              <a:buNone/>
              <a:defRPr sz="2844"/>
            </a:lvl7pPr>
            <a:lvl8pPr marL="5689351" indent="0" algn="ctr">
              <a:buNone/>
              <a:defRPr sz="2844"/>
            </a:lvl8pPr>
            <a:lvl9pPr marL="6502116" indent="0" algn="ctr">
              <a:buNone/>
              <a:defRPr sz="2844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892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774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0555" y="649111"/>
            <a:ext cx="4673486" cy="10332156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097" y="649111"/>
            <a:ext cx="13749531" cy="10332156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658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291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08" y="3039535"/>
            <a:ext cx="18693944" cy="5071532"/>
          </a:xfrm>
        </p:spPr>
        <p:txBody>
          <a:bodyPr anchor="b"/>
          <a:lstStyle>
            <a:lvl1pPr>
              <a:defRPr sz="10666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808" y="8159046"/>
            <a:ext cx="18693944" cy="2666999"/>
          </a:xfrm>
        </p:spPr>
        <p:txBody>
          <a:bodyPr/>
          <a:lstStyle>
            <a:lvl1pPr marL="0" indent="0">
              <a:buNone/>
              <a:defRPr sz="4266">
                <a:solidFill>
                  <a:schemeClr val="tx1">
                    <a:tint val="82000"/>
                  </a:schemeClr>
                </a:solidFill>
              </a:defRPr>
            </a:lvl1pPr>
            <a:lvl2pPr marL="812764" indent="0">
              <a:buNone/>
              <a:defRPr sz="3555">
                <a:solidFill>
                  <a:schemeClr val="tx1">
                    <a:tint val="82000"/>
                  </a:schemeClr>
                </a:solidFill>
              </a:defRPr>
            </a:lvl2pPr>
            <a:lvl3pPr marL="1625529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3pPr>
            <a:lvl4pPr marL="2438293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4pPr>
            <a:lvl5pPr marL="3251058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5pPr>
            <a:lvl6pPr marL="4063822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6pPr>
            <a:lvl7pPr marL="4876587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7pPr>
            <a:lvl8pPr marL="568935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8pPr>
            <a:lvl9pPr marL="6502116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970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097" y="3245556"/>
            <a:ext cx="9211509" cy="773571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532" y="3245556"/>
            <a:ext cx="9211509" cy="773571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599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649112"/>
            <a:ext cx="18693944" cy="235655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921" y="2988734"/>
            <a:ext cx="9169175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921" y="4453467"/>
            <a:ext cx="9169175" cy="655037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532" y="2988734"/>
            <a:ext cx="9214332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2532" y="4453467"/>
            <a:ext cx="9214332" cy="655037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039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47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110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332" y="1755423"/>
            <a:ext cx="10972532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6"/>
            </a:lvl3pPr>
            <a:lvl4pPr>
              <a:defRPr sz="3555"/>
            </a:lvl4pPr>
            <a:lvl5pPr>
              <a:defRPr sz="3555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325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4332" y="1755423"/>
            <a:ext cx="10972532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764" indent="0">
              <a:buNone/>
              <a:defRPr sz="4978"/>
            </a:lvl2pPr>
            <a:lvl3pPr marL="1625529" indent="0">
              <a:buNone/>
              <a:defRPr sz="4266"/>
            </a:lvl3pPr>
            <a:lvl4pPr marL="2438293" indent="0">
              <a:buNone/>
              <a:defRPr sz="3555"/>
            </a:lvl4pPr>
            <a:lvl5pPr marL="3251058" indent="0">
              <a:buNone/>
              <a:defRPr sz="3555"/>
            </a:lvl5pPr>
            <a:lvl6pPr marL="4063822" indent="0">
              <a:buNone/>
              <a:defRPr sz="3555"/>
            </a:lvl6pPr>
            <a:lvl7pPr marL="4876587" indent="0">
              <a:buNone/>
              <a:defRPr sz="3555"/>
            </a:lvl7pPr>
            <a:lvl8pPr marL="5689351" indent="0">
              <a:buNone/>
              <a:defRPr sz="3555"/>
            </a:lvl8pPr>
            <a:lvl9pPr marL="6502116" indent="0">
              <a:buNone/>
              <a:defRPr sz="3555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740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097" y="649112"/>
            <a:ext cx="18693944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097" y="3245556"/>
            <a:ext cx="18693944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097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8A7DBA-2D2B-471B-8095-2B149720E33B}" type="datetimeFigureOut">
              <a:rPr lang="tr-TR" smtClean="0"/>
              <a:t>29.05.2024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558" y="11300179"/>
            <a:ext cx="7315022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7360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B4908-703E-47A4-B743-AEF28EB21B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831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625529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382" indent="-406382" algn="l" defTabSz="1625529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7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2pPr>
      <a:lvl3pPr marL="2031911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3pPr>
      <a:lvl4pPr marL="2844676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40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204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969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733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498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4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29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93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58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22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87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51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116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jpeg"/><Relationship Id="rId18" Type="http://schemas.openxmlformats.org/officeDocument/2006/relationships/image" Target="../media/image14.jpe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3.jpeg"/><Relationship Id="rId2" Type="http://schemas.openxmlformats.org/officeDocument/2006/relationships/image" Target="../media/image1.jpeg"/><Relationship Id="rId16" Type="http://schemas.microsoft.com/office/2007/relationships/hdphoto" Target="../media/hdphoto3.wdp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709" y="0"/>
            <a:ext cx="21668719" cy="1219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2" name="Picture 8" descr="Introduction of Clean Plants into Tissue Culture: Temperate Crops –  Training in Plant Genetic Resources: Cryopreservation of Clonal Propagules">
            <a:extLst>
              <a:ext uri="{FF2B5EF4-FFF2-40B4-BE49-F238E27FC236}">
                <a16:creationId xmlns:a16="http://schemas.microsoft.com/office/drawing/2014/main" id="{0E7A39E1-21F7-B4B5-B951-689C51FC9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43"/>
          <a:stretch/>
        </p:blipFill>
        <p:spPr bwMode="auto">
          <a:xfrm>
            <a:off x="6035" y="-55092"/>
            <a:ext cx="21674117" cy="121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6467D18-D61B-109C-C5A6-164BBBA7D1B2}"/>
              </a:ext>
            </a:extLst>
          </p:cNvPr>
          <p:cNvSpPr txBox="1"/>
          <p:nvPr/>
        </p:nvSpPr>
        <p:spPr>
          <a:xfrm>
            <a:off x="3015385" y="1494271"/>
            <a:ext cx="15477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TEORİK VE UYGULAMALI</a:t>
            </a:r>
          </a:p>
          <a:p>
            <a:pPr algn="ctr"/>
            <a:r>
              <a:rPr lang="tr-TR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BİTKİ DOKU KÜLTÜRÜ  ve BİYOTEKNOLOJİSİ KURSU</a:t>
            </a:r>
          </a:p>
          <a:p>
            <a:pPr algn="ctr"/>
            <a:r>
              <a:rPr lang="tr-TR" sz="3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14 EKİM – 18 EKİM 2024</a:t>
            </a:r>
          </a:p>
          <a:p>
            <a:pPr algn="ctr"/>
            <a:endParaRPr lang="tr-TR" sz="3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Gebze Teknik Üniversitesi Sürekli Eğitim Merkezi | İletişim">
            <a:extLst>
              <a:ext uri="{FF2B5EF4-FFF2-40B4-BE49-F238E27FC236}">
                <a16:creationId xmlns:a16="http://schemas.microsoft.com/office/drawing/2014/main" id="{9F5FF726-AAF3-3A06-1B53-1C894EF4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963" y="52091"/>
            <a:ext cx="2060252" cy="13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ebze Teknik Üniversitesi (GTÜ) Logo PNG Vector (EPS) Free Download">
            <a:extLst>
              <a:ext uri="{FF2B5EF4-FFF2-40B4-BE49-F238E27FC236}">
                <a16:creationId xmlns:a16="http://schemas.microsoft.com/office/drawing/2014/main" id="{C102D53F-D051-36B9-4320-7DD98386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4" y="52091"/>
            <a:ext cx="2139833" cy="13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8A8E8AEB-56E0-8B1A-8152-9E1D4AE83856}"/>
              </a:ext>
            </a:extLst>
          </p:cNvPr>
          <p:cNvSpPr txBox="1"/>
          <p:nvPr/>
        </p:nvSpPr>
        <p:spPr>
          <a:xfrm>
            <a:off x="5467663" y="3121985"/>
            <a:ext cx="108364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GEBZE TEKNİK 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NİVERSİTESİ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MERKEZ ARAŞTIRMA LABORATUVARI UYGULAMA VE ARAŞTIRMA MERKEZİ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BİTKİ BAKTERİ METABOLİT BİYOSENTEZ </a:t>
            </a:r>
            <a:r>
              <a:rPr lang="tr-TR" altLang="tr-TR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LABORATUVARI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41E6346-D23C-042E-0937-BAB72B060D74}"/>
              </a:ext>
            </a:extLst>
          </p:cNvPr>
          <p:cNvSpPr txBox="1"/>
          <p:nvPr/>
        </p:nvSpPr>
        <p:spPr>
          <a:xfrm>
            <a:off x="70428" y="4098455"/>
            <a:ext cx="5836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Bitki doku kültürü yöntemleri</a:t>
            </a:r>
          </a:p>
          <a:p>
            <a:endParaRPr lang="tr-TR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5" name="Picture 7" descr="An Introduction to Micropropagation (Tissue Culture) - Beardsworths  Nurseries and Garden Centre">
            <a:extLst>
              <a:ext uri="{FF2B5EF4-FFF2-40B4-BE49-F238E27FC236}">
                <a16:creationId xmlns:a16="http://schemas.microsoft.com/office/drawing/2014/main" id="{225B8424-1E98-9301-7D60-C9D55F26E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t="15697" r="7316"/>
          <a:stretch/>
        </p:blipFill>
        <p:spPr bwMode="auto">
          <a:xfrm>
            <a:off x="5293105" y="4290832"/>
            <a:ext cx="2708730" cy="2262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 descr="Adventitious shoot organogenesis from leaf explants of Portulaca pilosa L.  | Scientific Reports">
            <a:extLst>
              <a:ext uri="{FF2B5EF4-FFF2-40B4-BE49-F238E27FC236}">
                <a16:creationId xmlns:a16="http://schemas.microsoft.com/office/drawing/2014/main" id="{65D7E250-FA9A-C611-6C00-228ACE3B1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4" r="49988" b="4625"/>
          <a:stretch/>
        </p:blipFill>
        <p:spPr bwMode="auto">
          <a:xfrm>
            <a:off x="7180846" y="5651126"/>
            <a:ext cx="2465977" cy="22620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DFAA9CB0-DE29-04A7-7881-157639577F0A}"/>
              </a:ext>
            </a:extLst>
          </p:cNvPr>
          <p:cNvSpPr txBox="1"/>
          <p:nvPr/>
        </p:nvSpPr>
        <p:spPr>
          <a:xfrm>
            <a:off x="151975" y="4630109"/>
            <a:ext cx="703038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Mikroçoğaltım</a:t>
            </a:r>
            <a:endParaRPr lang="tr-TR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tr-TR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Eksplant/tohum sterilizasyonu</a:t>
            </a:r>
          </a:p>
          <a:p>
            <a:endParaRPr lang="tr-TR" sz="2800" dirty="0">
              <a:solidFill>
                <a:srgbClr val="333333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Gövde uyarımı ve proliferasyon</a:t>
            </a:r>
          </a:p>
          <a:p>
            <a:r>
              <a:rPr lang="tr-TR" sz="2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tr-TR" sz="280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Organogenez</a:t>
            </a:r>
            <a:endParaRPr lang="tr-TR" sz="2800" dirty="0">
              <a:solidFill>
                <a:srgbClr val="333333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dirty="0">
              <a:solidFill>
                <a:srgbClr val="333333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Köklenme ve iklimlendirme  </a:t>
            </a:r>
            <a:endParaRPr lang="tr-TR" sz="2800" dirty="0"/>
          </a:p>
        </p:txBody>
      </p:sp>
      <p:pic>
        <p:nvPicPr>
          <p:cNvPr id="2059" name="Picture 11" descr="Gebze Teknik Üniversitesi - Akıllı Tarım Araştırma ve ...">
            <a:extLst>
              <a:ext uri="{FF2B5EF4-FFF2-40B4-BE49-F238E27FC236}">
                <a16:creationId xmlns:a16="http://schemas.microsoft.com/office/drawing/2014/main" id="{7F60CAA5-CE2B-A409-7374-BE464210C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1"/>
          <a:stretch/>
        </p:blipFill>
        <p:spPr bwMode="auto">
          <a:xfrm>
            <a:off x="3593432" y="57371"/>
            <a:ext cx="4526092" cy="16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GTÜ-MAR">
            <a:extLst>
              <a:ext uri="{FF2B5EF4-FFF2-40B4-BE49-F238E27FC236}">
                <a16:creationId xmlns:a16="http://schemas.microsoft.com/office/drawing/2014/main" id="{8B270526-B923-BAF2-273D-9D0516A1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112" y="-273497"/>
            <a:ext cx="6367008" cy="21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Resim 18" descr="kurbağa, yeşil içeren bir resim&#10;&#10;Açıklama otomatik olarak oluşturuldu">
            <a:extLst>
              <a:ext uri="{FF2B5EF4-FFF2-40B4-BE49-F238E27FC236}">
                <a16:creationId xmlns:a16="http://schemas.microsoft.com/office/drawing/2014/main" id="{DB84D146-E77C-FB66-2DD5-E01AC30EB9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48924" r="28989" b="24868"/>
          <a:stretch/>
        </p:blipFill>
        <p:spPr>
          <a:xfrm>
            <a:off x="4477183" y="6828525"/>
            <a:ext cx="3114915" cy="2606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Resim 20" descr="akvaryum, kişi, şahıs, çiçek, iç mekan içeren bir resim&#10;&#10;Açıklama otomatik olarak oluşturuldu">
            <a:extLst>
              <a:ext uri="{FF2B5EF4-FFF2-40B4-BE49-F238E27FC236}">
                <a16:creationId xmlns:a16="http://schemas.microsoft.com/office/drawing/2014/main" id="{6077446D-3C15-96B5-4F5E-84A4243612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3" t="33701" r="9176" b="22237"/>
          <a:stretch/>
        </p:blipFill>
        <p:spPr>
          <a:xfrm>
            <a:off x="6831920" y="8028513"/>
            <a:ext cx="2708730" cy="1831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Resim 22" descr="iç mekan, duvar, zemin, çeşitli içeren bir resim&#10;&#10;Açıklama otomatik olarak oluşturuldu">
            <a:extLst>
              <a:ext uri="{FF2B5EF4-FFF2-40B4-BE49-F238E27FC236}">
                <a16:creationId xmlns:a16="http://schemas.microsoft.com/office/drawing/2014/main" id="{CD3FCC8A-9B92-3B95-D39C-9D4B496AD4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97" y="9648651"/>
            <a:ext cx="4215221" cy="240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1B44E9C6-11E4-697C-3334-115EB5797090}"/>
              </a:ext>
            </a:extLst>
          </p:cNvPr>
          <p:cNvSpPr txBox="1"/>
          <p:nvPr/>
        </p:nvSpPr>
        <p:spPr>
          <a:xfrm>
            <a:off x="9643399" y="4310463"/>
            <a:ext cx="4877208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Bitki Doku Kültürü Uygulama Alanları </a:t>
            </a:r>
          </a:p>
          <a:p>
            <a:endParaRPr lang="tr-TR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Doğal metabolit üretimi/ Biyoreaktörler</a:t>
            </a:r>
          </a:p>
          <a:p>
            <a:endParaRPr lang="tr-T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Kallus ve somatik </a:t>
            </a:r>
          </a:p>
          <a:p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embriyogenezin uyarılması</a:t>
            </a:r>
          </a:p>
          <a:p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Sentetik tohum oluşumu ve çimlendirilmesi</a:t>
            </a:r>
          </a:p>
          <a:p>
            <a:endParaRPr lang="tr-T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Kriyoprezervasyon</a:t>
            </a:r>
          </a:p>
          <a:p>
            <a:endParaRPr lang="tr-T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280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Saçak kök kültürleri</a:t>
            </a:r>
          </a:p>
          <a:p>
            <a:endParaRPr lang="tr-TR" sz="2800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tr-TR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Bitkilerde gen düzeltmesi</a:t>
            </a:r>
          </a:p>
          <a:p>
            <a:endParaRPr lang="tr-T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tr-T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tr-T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089C0AC1-E0C9-1415-468F-30B8C8F9C384}"/>
              </a:ext>
            </a:extLst>
          </p:cNvPr>
          <p:cNvSpPr txBox="1"/>
          <p:nvPr/>
        </p:nvSpPr>
        <p:spPr>
          <a:xfrm>
            <a:off x="17737756" y="4114274"/>
            <a:ext cx="359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Kimler Katılabilir?</a:t>
            </a:r>
          </a:p>
        </p:txBody>
      </p:sp>
      <p:pic>
        <p:nvPicPr>
          <p:cNvPr id="2067" name="Picture 19" descr="SETIS™ Bioreactor">
            <a:extLst>
              <a:ext uri="{FF2B5EF4-FFF2-40B4-BE49-F238E27FC236}">
                <a16:creationId xmlns:a16="http://schemas.microsoft.com/office/drawing/2014/main" id="{DA439C6F-A5C2-6D19-E1DD-96516942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023" y="4221266"/>
            <a:ext cx="2742625" cy="1941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50CDDBA0-E1F6-9098-F67E-A3A89CA82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4990" r="21053" b="20254"/>
          <a:stretch/>
        </p:blipFill>
        <p:spPr bwMode="auto">
          <a:xfrm>
            <a:off x="14883823" y="5296866"/>
            <a:ext cx="2615122" cy="2203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1" descr="SENTETİK TOHUM ÜRETİMİ. Hazırlayan: Yük. Lis. Öğr. Zafer SEÇGİN Danışman:  Prof. Dr. Ahmet OKUMUŞ - PDF Free Download">
            <a:extLst>
              <a:ext uri="{FF2B5EF4-FFF2-40B4-BE49-F238E27FC236}">
                <a16:creationId xmlns:a16="http://schemas.microsoft.com/office/drawing/2014/main" id="{27077533-CCDF-301C-AB9E-B4BA60AE9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67050" r="40319" b="10062"/>
          <a:stretch/>
        </p:blipFill>
        <p:spPr bwMode="auto">
          <a:xfrm>
            <a:off x="13895639" y="6861887"/>
            <a:ext cx="1935792" cy="1724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Cryopreservation - Pluristyx">
            <a:extLst>
              <a:ext uri="{FF2B5EF4-FFF2-40B4-BE49-F238E27FC236}">
                <a16:creationId xmlns:a16="http://schemas.microsoft.com/office/drawing/2014/main" id="{8CD00965-21FC-C9B0-3A7B-8D9FA66F4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8895" r="29260" b="7479"/>
          <a:stretch/>
        </p:blipFill>
        <p:spPr bwMode="auto">
          <a:xfrm>
            <a:off x="15424851" y="7853444"/>
            <a:ext cx="2074094" cy="1693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Karlovsky lab: Hairy root cultures of Zana Jamal Kareem">
            <a:extLst>
              <a:ext uri="{FF2B5EF4-FFF2-40B4-BE49-F238E27FC236}">
                <a16:creationId xmlns:a16="http://schemas.microsoft.com/office/drawing/2014/main" id="{50D656E6-9C44-D6F2-1C0E-D3C346A5A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r="21473"/>
          <a:stretch/>
        </p:blipFill>
        <p:spPr bwMode="auto">
          <a:xfrm>
            <a:off x="13297124" y="8888120"/>
            <a:ext cx="2498764" cy="18386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etin kutusu 29">
            <a:extLst>
              <a:ext uri="{FF2B5EF4-FFF2-40B4-BE49-F238E27FC236}">
                <a16:creationId xmlns:a16="http://schemas.microsoft.com/office/drawing/2014/main" id="{0D6FD7A3-24E5-EEDE-1D76-0615CD779A7F}"/>
              </a:ext>
            </a:extLst>
          </p:cNvPr>
          <p:cNvSpPr txBox="1"/>
          <p:nvPr/>
        </p:nvSpPr>
        <p:spPr>
          <a:xfrm>
            <a:off x="17737756" y="4570040"/>
            <a:ext cx="41478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Bitki biyoteknolojisi, Ziraat, Tohum ıslah ve Tarımsal Biyoteknoloji alanlarında Ar-</a:t>
            </a:r>
            <a:r>
              <a:rPr lang="tr-TR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Ge</a:t>
            </a:r>
            <a:r>
              <a:rPr lang="tr-TR" sz="2800" dirty="0">
                <a:latin typeface="Cambria" panose="02040503050406030204" pitchFamily="18" charset="0"/>
                <a:ea typeface="Cambria" panose="02040503050406030204" pitchFamily="18" charset="0"/>
              </a:rPr>
              <a:t> çalışmaları yapan/ faaliyet gösteren kurumlar,  özel sektör çalışanları ve akademisyenler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C5D9D649-7ACD-FF3C-1D4D-1A63FCA1DF88}"/>
              </a:ext>
            </a:extLst>
          </p:cNvPr>
          <p:cNvSpPr txBox="1"/>
          <p:nvPr/>
        </p:nvSpPr>
        <p:spPr>
          <a:xfrm>
            <a:off x="17737756" y="8673637"/>
            <a:ext cx="372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Eğitmenler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298B5D4-4B20-911A-42EC-74AA75DD1571}"/>
              </a:ext>
            </a:extLst>
          </p:cNvPr>
          <p:cNvSpPr txBox="1"/>
          <p:nvPr/>
        </p:nvSpPr>
        <p:spPr>
          <a:xfrm>
            <a:off x="17553843" y="9155180"/>
            <a:ext cx="41478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Prof. Dr. Yelda ÖZDEN ÇİFTÇİ</a:t>
            </a:r>
          </a:p>
          <a:p>
            <a:pPr algn="just"/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Dr. Öğr. Üyesi Mine GÜL ŞEKER</a:t>
            </a:r>
          </a:p>
          <a:p>
            <a:pPr algn="just"/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Doç. Dr. Özlem AKKAYA</a:t>
            </a:r>
          </a:p>
          <a:p>
            <a:pPr algn="just"/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Araş. Gör. Aycan KAYRAV</a:t>
            </a:r>
          </a:p>
          <a:p>
            <a:pPr algn="just"/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Dr. Nil TÜRKÖLMEZ</a:t>
            </a:r>
          </a:p>
          <a:p>
            <a:pPr algn="just"/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Doktora Öğrencisi Gül Çiçek KILIÇ</a:t>
            </a:r>
          </a:p>
          <a:p>
            <a:pPr algn="just"/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Doktora Öğrencisi Nida ARSLAN</a:t>
            </a:r>
          </a:p>
          <a:p>
            <a:pPr algn="just"/>
            <a:endParaRPr lang="tr-T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İletişim: </a:t>
            </a:r>
            <a:r>
              <a:rPr lang="tr-TR" sz="2000" dirty="0">
                <a:latin typeface="Cambria" panose="02040503050406030204" pitchFamily="18" charset="0"/>
                <a:ea typeface="Cambria" panose="02040503050406030204" pitchFamily="18" charset="0"/>
              </a:rPr>
              <a:t>aycankayrav@gtu.edu.tr</a:t>
            </a:r>
          </a:p>
          <a:p>
            <a:pPr algn="just"/>
            <a:endParaRPr lang="tr-T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ow do we use CRISPR gene editing to study diseases?">
            <a:extLst>
              <a:ext uri="{FF2B5EF4-FFF2-40B4-BE49-F238E27FC236}">
                <a16:creationId xmlns:a16="http://schemas.microsoft.com/office/drawing/2014/main" id="{963EFB88-1746-ECC7-AF53-A29DD9DE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845" y="10389795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2376F8C-E01D-90C8-DF2E-445D7DD3E20B}"/>
              </a:ext>
            </a:extLst>
          </p:cNvPr>
          <p:cNvSpPr txBox="1"/>
          <p:nvPr/>
        </p:nvSpPr>
        <p:spPr>
          <a:xfrm>
            <a:off x="93648" y="8693153"/>
            <a:ext cx="462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Bitki ve bakteri ilişkisi</a:t>
            </a:r>
          </a:p>
        </p:txBody>
      </p:sp>
      <p:pic>
        <p:nvPicPr>
          <p:cNvPr id="3" name="Picture 2" descr="Interrogating Plant–Microbe Interactions with Chemical Tools | Research  Highlight | PNNL">
            <a:extLst>
              <a:ext uri="{FF2B5EF4-FFF2-40B4-BE49-F238E27FC236}">
                <a16:creationId xmlns:a16="http://schemas.microsoft.com/office/drawing/2014/main" id="{A431C62A-C459-4AF0-ED54-3F6CAC8D3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9" y="9307124"/>
            <a:ext cx="3702255" cy="2776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4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eması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157</Words>
  <Application>Microsoft Office PowerPoint</Application>
  <PresentationFormat>Özel</PresentationFormat>
  <Paragraphs>44</Paragraphs>
  <Slides>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Cambria</vt:lpstr>
      <vt:lpstr>Office Teması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Gül Çiçek KILIÇ</dc:creator>
  <cp:lastModifiedBy>Gül Çiçek KILIÇ</cp:lastModifiedBy>
  <cp:revision>10</cp:revision>
  <dcterms:created xsi:type="dcterms:W3CDTF">2024-05-28T10:58:20Z</dcterms:created>
  <dcterms:modified xsi:type="dcterms:W3CDTF">2024-05-29T13:50:31Z</dcterms:modified>
</cp:coreProperties>
</file>